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bjectives:…"/>
          <p:cNvSpPr txBox="1"/>
          <p:nvPr>
            <p:ph type="body" idx="21"/>
          </p:nvPr>
        </p:nvSpPr>
        <p:spPr>
          <a:xfrm>
            <a:off x="1206499" y="4695045"/>
            <a:ext cx="21971002" cy="6908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5000"/>
            </a:pPr>
            <a:r>
              <a:t>Objectives:</a:t>
            </a:r>
          </a:p>
          <a:p>
            <a:pPr defTabSz="457200">
              <a:defRPr b="0" sz="3800"/>
            </a:pPr>
          </a:p>
          <a:p>
            <a:pPr defTabSz="457200">
              <a:defRPr b="0" sz="3800"/>
            </a:pPr>
            <a:r>
              <a:t>To understand the apparatus used in high-resolution gamma-ray spectroscopy using a germanium detector.</a:t>
            </a:r>
          </a:p>
          <a:p>
            <a:pPr defTabSz="457200">
              <a:defRPr b="0" sz="3800"/>
            </a:pPr>
          </a:p>
          <a:p>
            <a:pPr defTabSz="457200">
              <a:defRPr b="0" sz="3800"/>
            </a:pPr>
            <a:r>
              <a:t>To measure and understand the efficiency of a gamma-ray detector with standard sources.</a:t>
            </a:r>
          </a:p>
          <a:p>
            <a:pPr defTabSz="457200">
              <a:defRPr b="0" sz="3800"/>
            </a:pPr>
          </a:p>
          <a:p>
            <a:pPr defTabSz="457200">
              <a:defRPr b="0" sz="3800"/>
            </a:pPr>
            <a:r>
              <a:t>To investigate the radioactive isotopes present in a series of samples using the detection of gamma-rays.</a:t>
            </a:r>
          </a:p>
        </p:txBody>
      </p:sp>
      <p:sp>
        <p:nvSpPr>
          <p:cNvPr id="152" name="High Resolution Gamma-Ray Spectroscopy"/>
          <p:cNvSpPr txBox="1"/>
          <p:nvPr>
            <p:ph type="ctrTitle"/>
          </p:nvPr>
        </p:nvSpPr>
        <p:spPr>
          <a:xfrm>
            <a:off x="1206498" y="1939581"/>
            <a:ext cx="21971004" cy="1231459"/>
          </a:xfrm>
          <a:prstGeom prst="rect">
            <a:avLst/>
          </a:prstGeom>
        </p:spPr>
        <p:txBody>
          <a:bodyPr/>
          <a:lstStyle>
            <a:lvl1pPr>
              <a:defRPr spc="-140" sz="7000"/>
            </a:lvl1pPr>
          </a:lstStyle>
          <a:p>
            <a:pPr/>
            <a:r>
              <a:t>High Resolution Gamma-Ray Spectroscopy</a:t>
            </a:r>
          </a:p>
        </p:txBody>
      </p:sp>
      <p:sp>
        <p:nvSpPr>
          <p:cNvPr id="153" name="Owen Bell-Davies and Marawan Adam"/>
          <p:cNvSpPr txBox="1"/>
          <p:nvPr>
            <p:ph type="subTitle" sz="quarter" idx="1"/>
          </p:nvPr>
        </p:nvSpPr>
        <p:spPr>
          <a:xfrm>
            <a:off x="1206500" y="706572"/>
            <a:ext cx="21971000" cy="795334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Owen Bell-Davies and Marawan Adam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shot 2022-12-14 at 12.46.08.png" descr="Screenshot 2022-12-14 at 12.46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2488" y="1828415"/>
            <a:ext cx="16079024" cy="1141562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ample searching"/>
          <p:cNvSpPr txBox="1"/>
          <p:nvPr/>
        </p:nvSpPr>
        <p:spPr>
          <a:xfrm>
            <a:off x="9303015" y="1358686"/>
            <a:ext cx="5398821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000000"/>
                </a:solidFill>
              </a:defRPr>
            </a:lvl1pPr>
          </a:lstStyle>
          <a:p>
            <a:pPr/>
            <a:r>
              <a:t>Sample searching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creenshot 2022-12-14 at 12.44.35.png" descr="Screenshot 2022-12-14 at 12.44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438" y="-218764"/>
            <a:ext cx="18872652" cy="13399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shot 2022-12-14 at 12.45.32.png" descr="Screenshot 2022-12-14 at 12.45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2795" y="308864"/>
            <a:ext cx="1931913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ZT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CZT detector</a:t>
            </a:r>
          </a:p>
        </p:txBody>
      </p:sp>
      <p:pic>
        <p:nvPicPr>
          <p:cNvPr id="156" name="Screenshot 2022-12-14 at 11.58.45.png" descr="Screenshot 2022-12-14 at 11.58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4675" y="4040117"/>
            <a:ext cx="7380170" cy="563576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admium-Zinc-Telluride"/>
          <p:cNvSpPr txBox="1"/>
          <p:nvPr/>
        </p:nvSpPr>
        <p:spPr>
          <a:xfrm>
            <a:off x="13142566" y="2585034"/>
            <a:ext cx="6961468" cy="82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Cadmium-Zinc-Telluride </a:t>
            </a:r>
          </a:p>
        </p:txBody>
      </p:sp>
      <p:sp>
        <p:nvSpPr>
          <p:cNvPr id="158" name="Electric Bias"/>
          <p:cNvSpPr txBox="1"/>
          <p:nvPr/>
        </p:nvSpPr>
        <p:spPr>
          <a:xfrm>
            <a:off x="14878777" y="4224453"/>
            <a:ext cx="348904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Electric Bias</a:t>
            </a:r>
          </a:p>
        </p:txBody>
      </p:sp>
      <p:sp>
        <p:nvSpPr>
          <p:cNvPr id="159" name="Room temperature!"/>
          <p:cNvSpPr txBox="1"/>
          <p:nvPr/>
        </p:nvSpPr>
        <p:spPr>
          <a:xfrm>
            <a:off x="13874391" y="5851527"/>
            <a:ext cx="5497818" cy="8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Room temperature!</a:t>
            </a:r>
          </a:p>
        </p:txBody>
      </p:sp>
      <p:sp>
        <p:nvSpPr>
          <p:cNvPr id="160" name="5 and 10 cm away!"/>
          <p:cNvSpPr txBox="1"/>
          <p:nvPr/>
        </p:nvSpPr>
        <p:spPr>
          <a:xfrm>
            <a:off x="13884227" y="7490945"/>
            <a:ext cx="547814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5 and 10 cm away!</a:t>
            </a:r>
          </a:p>
        </p:txBody>
      </p:sp>
      <p:sp>
        <p:nvSpPr>
          <p:cNvPr id="161" name="Not very good!"/>
          <p:cNvSpPr txBox="1"/>
          <p:nvPr/>
        </p:nvSpPr>
        <p:spPr>
          <a:xfrm>
            <a:off x="14551117" y="9155408"/>
            <a:ext cx="414436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Not very good!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amma Spectrum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Gamma Spectrum Features</a:t>
            </a:r>
          </a:p>
        </p:txBody>
      </p:sp>
      <p:sp>
        <p:nvSpPr>
          <p:cNvPr id="164" name="Photopeak"/>
          <p:cNvSpPr txBox="1"/>
          <p:nvPr/>
        </p:nvSpPr>
        <p:spPr>
          <a:xfrm>
            <a:off x="2262315" y="4198578"/>
            <a:ext cx="2702891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Photopeak</a:t>
            </a:r>
          </a:p>
        </p:txBody>
      </p:sp>
      <p:sp>
        <p:nvSpPr>
          <p:cNvPr id="165" name="Compton continuum"/>
          <p:cNvSpPr txBox="1"/>
          <p:nvPr/>
        </p:nvSpPr>
        <p:spPr>
          <a:xfrm>
            <a:off x="1222350" y="5537943"/>
            <a:ext cx="478282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Compton continuum</a:t>
            </a:r>
          </a:p>
        </p:txBody>
      </p:sp>
      <p:sp>
        <p:nvSpPr>
          <p:cNvPr id="166" name="Compton edge"/>
          <p:cNvSpPr txBox="1"/>
          <p:nvPr/>
        </p:nvSpPr>
        <p:spPr>
          <a:xfrm>
            <a:off x="1682954" y="8748362"/>
            <a:ext cx="3861614" cy="74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Compton edge</a:t>
            </a:r>
          </a:p>
        </p:txBody>
      </p:sp>
      <p:sp>
        <p:nvSpPr>
          <p:cNvPr id="167" name="Backscatter peaks"/>
          <p:cNvSpPr txBox="1"/>
          <p:nvPr/>
        </p:nvSpPr>
        <p:spPr>
          <a:xfrm>
            <a:off x="1497153" y="7155675"/>
            <a:ext cx="4233216" cy="67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Backscatter peaks</a:t>
            </a:r>
          </a:p>
        </p:txBody>
      </p:sp>
      <p:pic>
        <p:nvPicPr>
          <p:cNvPr id="168" name="Screenshot 2022-12-14 at 12.06.09.png" descr="Screenshot 2022-12-14 at 12.06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1209" y="2783017"/>
            <a:ext cx="11059230" cy="9417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NuDat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NuDat3</a:t>
            </a:r>
          </a:p>
        </p:txBody>
      </p:sp>
      <p:pic>
        <p:nvPicPr>
          <p:cNvPr id="171" name="Screenshot 2022-12-14 at 12.36.18.png" descr="Screenshot 2022-12-14 at 12.36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0141" y="2546648"/>
            <a:ext cx="14244710" cy="9941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nterface and calib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Interface and calibration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682" y="3436034"/>
            <a:ext cx="10225356" cy="7669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2-12-14 at 12.11.10.png" descr="Screenshot 2022-12-14 at 12.11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82700" y="3511202"/>
            <a:ext cx="11489224" cy="7518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Eu-152 calib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Eu-152 calibration</a:t>
            </a:r>
          </a:p>
        </p:txBody>
      </p:sp>
      <p:pic>
        <p:nvPicPr>
          <p:cNvPr id="178" name="Screenshot 2022-12-14 at 12.27.59.png" descr="Screenshot 2022-12-14 at 12.2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547" y="3758739"/>
            <a:ext cx="9423769" cy="6198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shot 2022-12-14 at 12.28.56.png" descr="Screenshot 2022-12-14 at 12.28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15856" y="3656672"/>
            <a:ext cx="8796927" cy="6402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ntens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Intensity </a:t>
            </a:r>
          </a:p>
        </p:txBody>
      </p:sp>
      <p:pic>
        <p:nvPicPr>
          <p:cNvPr id="182" name="Screenshot 2022-12-14 at 12.31.33.png" descr="Screenshot 2022-12-14 at 12.31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4772" y="1456410"/>
            <a:ext cx="6934456" cy="5047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shot 2022-12-14 at 12.34.55.png" descr="Screenshot 2022-12-14 at 12.34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1924" y="6797740"/>
            <a:ext cx="12280152" cy="4595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ntensity from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Intensity from graph</a:t>
            </a:r>
          </a:p>
        </p:txBody>
      </p:sp>
      <p:pic>
        <p:nvPicPr>
          <p:cNvPr id="186" name="IMG_5098.jpeg" descr="IMG_509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4851" y="2489208"/>
            <a:ext cx="14274634" cy="10705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G_5183.jpeg" descr="IMG_518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5094" y="1452978"/>
            <a:ext cx="14533812" cy="10810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